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85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912F2-5721-4985-92D2-75BD6D049DB2}" type="datetimeFigureOut">
              <a:rPr lang="it-IT" smtClean="0"/>
              <a:t>15/09/2019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54D30-6FDF-4D35-8CF6-FBE6E4E5030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549235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912F2-5721-4985-92D2-75BD6D049DB2}" type="datetimeFigureOut">
              <a:rPr lang="it-IT" smtClean="0"/>
              <a:t>15/09/2019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54D30-6FDF-4D35-8CF6-FBE6E4E5030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81181367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912F2-5721-4985-92D2-75BD6D049DB2}" type="datetimeFigureOut">
              <a:rPr lang="it-IT" smtClean="0"/>
              <a:t>15/09/2019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54D30-6FDF-4D35-8CF6-FBE6E4E5030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2369512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912F2-5721-4985-92D2-75BD6D049DB2}" type="datetimeFigureOut">
              <a:rPr lang="it-IT" smtClean="0"/>
              <a:t>15/09/2019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54D30-6FDF-4D35-8CF6-FBE6E4E5030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253959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912F2-5721-4985-92D2-75BD6D049DB2}" type="datetimeFigureOut">
              <a:rPr lang="it-IT" smtClean="0"/>
              <a:t>15/09/2019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54D30-6FDF-4D35-8CF6-FBE6E4E5030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8162298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912F2-5721-4985-92D2-75BD6D049DB2}" type="datetimeFigureOut">
              <a:rPr lang="it-IT" smtClean="0"/>
              <a:t>15/09/2019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54D30-6FDF-4D35-8CF6-FBE6E4E5030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9959121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912F2-5721-4985-92D2-75BD6D049DB2}" type="datetimeFigureOut">
              <a:rPr lang="it-IT" smtClean="0"/>
              <a:t>15/09/2019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54D30-6FDF-4D35-8CF6-FBE6E4E5030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4240458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912F2-5721-4985-92D2-75BD6D049DB2}" type="datetimeFigureOut">
              <a:rPr lang="it-IT" smtClean="0"/>
              <a:t>15/09/2019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54D30-6FDF-4D35-8CF6-FBE6E4E5030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8277751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912F2-5721-4985-92D2-75BD6D049DB2}" type="datetimeFigureOut">
              <a:rPr lang="it-IT" smtClean="0"/>
              <a:t>15/09/2019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54D30-6FDF-4D35-8CF6-FBE6E4E5030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7966868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912F2-5721-4985-92D2-75BD6D049DB2}" type="datetimeFigureOut">
              <a:rPr lang="it-IT" smtClean="0"/>
              <a:t>15/09/2019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54D30-6FDF-4D35-8CF6-FBE6E4E5030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6753494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912F2-5721-4985-92D2-75BD6D049DB2}" type="datetimeFigureOut">
              <a:rPr lang="it-IT" smtClean="0"/>
              <a:t>15/09/2019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54D30-6FDF-4D35-8CF6-FBE6E4E5030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6219136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B912F2-5721-4985-92D2-75BD6D049DB2}" type="datetimeFigureOut">
              <a:rPr lang="it-IT" smtClean="0"/>
              <a:t>15/09/2019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454D30-6FDF-4D35-8CF6-FBE6E4E5030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0265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ll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2844158" y="2512989"/>
            <a:ext cx="6784133" cy="1887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000"/>
              </a:lnSpc>
            </a:pPr>
            <a:r>
              <a:rPr lang="it-IT" sz="7200" spc="-150" dirty="0" smtClean="0">
                <a:latin typeface="Arial Black" panose="020B0A04020102020204" pitchFamily="34" charset="0"/>
              </a:rPr>
              <a:t>I MIRACOLI DEI VANGELI</a:t>
            </a:r>
            <a:endParaRPr lang="it-IT" sz="7200" spc="-150" dirty="0">
              <a:latin typeface="Arial Black" panose="020B0A04020102020204" pitchFamily="34" charset="0"/>
            </a:endParaRPr>
          </a:p>
        </p:txBody>
      </p:sp>
      <p:sp>
        <p:nvSpPr>
          <p:cNvPr id="6" name="Figura a mano libera 5"/>
          <p:cNvSpPr/>
          <p:nvPr/>
        </p:nvSpPr>
        <p:spPr>
          <a:xfrm>
            <a:off x="6826102" y="0"/>
            <a:ext cx="120136" cy="297712"/>
          </a:xfrm>
          <a:custGeom>
            <a:avLst/>
            <a:gdLst>
              <a:gd name="connsiteX0" fmla="*/ 31898 w 120136"/>
              <a:gd name="connsiteY0" fmla="*/ 0 h 297712"/>
              <a:gd name="connsiteX1" fmla="*/ 10633 w 120136"/>
              <a:gd name="connsiteY1" fmla="*/ 53163 h 297712"/>
              <a:gd name="connsiteX2" fmla="*/ 0 w 120136"/>
              <a:gd name="connsiteY2" fmla="*/ 85060 h 297712"/>
              <a:gd name="connsiteX3" fmla="*/ 10633 w 120136"/>
              <a:gd name="connsiteY3" fmla="*/ 148856 h 297712"/>
              <a:gd name="connsiteX4" fmla="*/ 31898 w 120136"/>
              <a:gd name="connsiteY4" fmla="*/ 297712 h 297712"/>
              <a:gd name="connsiteX5" fmla="*/ 63796 w 120136"/>
              <a:gd name="connsiteY5" fmla="*/ 287079 h 297712"/>
              <a:gd name="connsiteX6" fmla="*/ 74428 w 120136"/>
              <a:gd name="connsiteY6" fmla="*/ 255181 h 297712"/>
              <a:gd name="connsiteX7" fmla="*/ 106326 w 120136"/>
              <a:gd name="connsiteY7" fmla="*/ 191386 h 297712"/>
              <a:gd name="connsiteX8" fmla="*/ 85061 w 120136"/>
              <a:gd name="connsiteY8" fmla="*/ 10633 h 297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0136" h="297712">
                <a:moveTo>
                  <a:pt x="31898" y="0"/>
                </a:moveTo>
                <a:cubicBezTo>
                  <a:pt x="24810" y="17721"/>
                  <a:pt x="17335" y="35292"/>
                  <a:pt x="10633" y="53163"/>
                </a:cubicBezTo>
                <a:cubicBezTo>
                  <a:pt x="6698" y="63657"/>
                  <a:pt x="0" y="73852"/>
                  <a:pt x="0" y="85060"/>
                </a:cubicBezTo>
                <a:cubicBezTo>
                  <a:pt x="0" y="106619"/>
                  <a:pt x="8114" y="127445"/>
                  <a:pt x="10633" y="148856"/>
                </a:cubicBezTo>
                <a:cubicBezTo>
                  <a:pt x="27574" y="292860"/>
                  <a:pt x="7369" y="224129"/>
                  <a:pt x="31898" y="297712"/>
                </a:cubicBezTo>
                <a:cubicBezTo>
                  <a:pt x="42531" y="294168"/>
                  <a:pt x="55871" y="295004"/>
                  <a:pt x="63796" y="287079"/>
                </a:cubicBezTo>
                <a:cubicBezTo>
                  <a:pt x="71721" y="279154"/>
                  <a:pt x="69416" y="265206"/>
                  <a:pt x="74428" y="255181"/>
                </a:cubicBezTo>
                <a:cubicBezTo>
                  <a:pt x="115654" y="172727"/>
                  <a:pt x="79597" y="271570"/>
                  <a:pt x="106326" y="191386"/>
                </a:cubicBezTo>
                <a:cubicBezTo>
                  <a:pt x="95485" y="7095"/>
                  <a:pt x="156048" y="10633"/>
                  <a:pt x="85061" y="1063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Figura a mano libera 6"/>
          <p:cNvSpPr/>
          <p:nvPr/>
        </p:nvSpPr>
        <p:spPr>
          <a:xfrm>
            <a:off x="6868633" y="198497"/>
            <a:ext cx="255181" cy="301233"/>
          </a:xfrm>
          <a:custGeom>
            <a:avLst/>
            <a:gdLst>
              <a:gd name="connsiteX0" fmla="*/ 21265 w 255181"/>
              <a:gd name="connsiteY0" fmla="*/ 77950 h 301233"/>
              <a:gd name="connsiteX1" fmla="*/ 53162 w 255181"/>
              <a:gd name="connsiteY1" fmla="*/ 131112 h 301233"/>
              <a:gd name="connsiteX2" fmla="*/ 116958 w 255181"/>
              <a:gd name="connsiteY2" fmla="*/ 163010 h 301233"/>
              <a:gd name="connsiteX3" fmla="*/ 127590 w 255181"/>
              <a:gd name="connsiteY3" fmla="*/ 194908 h 301233"/>
              <a:gd name="connsiteX4" fmla="*/ 170120 w 255181"/>
              <a:gd name="connsiteY4" fmla="*/ 258703 h 301233"/>
              <a:gd name="connsiteX5" fmla="*/ 180753 w 255181"/>
              <a:gd name="connsiteY5" fmla="*/ 290601 h 301233"/>
              <a:gd name="connsiteX6" fmla="*/ 212651 w 255181"/>
              <a:gd name="connsiteY6" fmla="*/ 301233 h 301233"/>
              <a:gd name="connsiteX7" fmla="*/ 244548 w 255181"/>
              <a:gd name="connsiteY7" fmla="*/ 205540 h 301233"/>
              <a:gd name="connsiteX8" fmla="*/ 255181 w 255181"/>
              <a:gd name="connsiteY8" fmla="*/ 173643 h 301233"/>
              <a:gd name="connsiteX9" fmla="*/ 223283 w 255181"/>
              <a:gd name="connsiteY9" fmla="*/ 99215 h 301233"/>
              <a:gd name="connsiteX10" fmla="*/ 170120 w 255181"/>
              <a:gd name="connsiteY10" fmla="*/ 88582 h 301233"/>
              <a:gd name="connsiteX11" fmla="*/ 85060 w 255181"/>
              <a:gd name="connsiteY11" fmla="*/ 67317 h 301233"/>
              <a:gd name="connsiteX12" fmla="*/ 63795 w 255181"/>
              <a:gd name="connsiteY12" fmla="*/ 35419 h 301233"/>
              <a:gd name="connsiteX13" fmla="*/ 53162 w 255181"/>
              <a:gd name="connsiteY13" fmla="*/ 3522 h 301233"/>
              <a:gd name="connsiteX14" fmla="*/ 0 w 255181"/>
              <a:gd name="connsiteY14" fmla="*/ 3522 h 301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55181" h="301233">
                <a:moveTo>
                  <a:pt x="21265" y="77950"/>
                </a:moveTo>
                <a:cubicBezTo>
                  <a:pt x="31897" y="95671"/>
                  <a:pt x="39713" y="115422"/>
                  <a:pt x="53162" y="131112"/>
                </a:cubicBezTo>
                <a:cubicBezTo>
                  <a:pt x="69651" y="150349"/>
                  <a:pt x="94631" y="155567"/>
                  <a:pt x="116958" y="163010"/>
                </a:cubicBezTo>
                <a:cubicBezTo>
                  <a:pt x="120502" y="173643"/>
                  <a:pt x="122147" y="185111"/>
                  <a:pt x="127590" y="194908"/>
                </a:cubicBezTo>
                <a:cubicBezTo>
                  <a:pt x="140002" y="217249"/>
                  <a:pt x="162038" y="234457"/>
                  <a:pt x="170120" y="258703"/>
                </a:cubicBezTo>
                <a:cubicBezTo>
                  <a:pt x="173664" y="269336"/>
                  <a:pt x="172828" y="282676"/>
                  <a:pt x="180753" y="290601"/>
                </a:cubicBezTo>
                <a:cubicBezTo>
                  <a:pt x="188678" y="298526"/>
                  <a:pt x="202018" y="297689"/>
                  <a:pt x="212651" y="301233"/>
                </a:cubicBezTo>
                <a:lnTo>
                  <a:pt x="244548" y="205540"/>
                </a:lnTo>
                <a:lnTo>
                  <a:pt x="255181" y="173643"/>
                </a:lnTo>
                <a:cubicBezTo>
                  <a:pt x="250546" y="155102"/>
                  <a:pt x="244699" y="111453"/>
                  <a:pt x="223283" y="99215"/>
                </a:cubicBezTo>
                <a:cubicBezTo>
                  <a:pt x="207592" y="90249"/>
                  <a:pt x="187729" y="92646"/>
                  <a:pt x="170120" y="88582"/>
                </a:cubicBezTo>
                <a:cubicBezTo>
                  <a:pt x="141643" y="82010"/>
                  <a:pt x="85060" y="67317"/>
                  <a:pt x="85060" y="67317"/>
                </a:cubicBezTo>
                <a:cubicBezTo>
                  <a:pt x="77972" y="56684"/>
                  <a:pt x="69510" y="46849"/>
                  <a:pt x="63795" y="35419"/>
                </a:cubicBezTo>
                <a:cubicBezTo>
                  <a:pt x="58783" y="25395"/>
                  <a:pt x="63186" y="8534"/>
                  <a:pt x="53162" y="3522"/>
                </a:cubicBezTo>
                <a:cubicBezTo>
                  <a:pt x="37312" y="-4403"/>
                  <a:pt x="17721" y="3522"/>
                  <a:pt x="0" y="3522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0695" y="4523874"/>
            <a:ext cx="4531060" cy="2334126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8981768" y="5657671"/>
            <a:ext cx="3210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0225" indent="-530225"/>
            <a:r>
              <a:rPr lang="it-IT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4_il militare intelligente</a:t>
            </a:r>
            <a:endParaRPr lang="it-IT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5938" y="0"/>
            <a:ext cx="4535817" cy="23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72444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-1" y="0"/>
            <a:ext cx="12192001" cy="699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it-IT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</a:t>
            </a:r>
            <a:r>
              <a:rPr lang="it-IT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600" b="1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8.5-13</a:t>
            </a:r>
            <a:endParaRPr lang="it-IT" sz="3600" dirty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it-IT" sz="4000" b="1" dirty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Introduzione</a:t>
            </a:r>
            <a:endParaRPr lang="it-IT" sz="4000" b="1" dirty="0">
              <a:ln>
                <a:solidFill>
                  <a:sysClr val="windowText" lastClr="000000"/>
                </a:solidFill>
              </a:ln>
              <a:solidFill>
                <a:srgbClr val="0070C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lphaLcPeriod"/>
            </a:pPr>
            <a:r>
              <a:rPr lang="it-IT" sz="36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Il centurione non era </a:t>
            </a:r>
            <a:r>
              <a:rPr lang="it-IT" sz="3600" b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ebreo: </a:t>
            </a:r>
            <a:r>
              <a:rPr lang="it-IT" sz="3600" b="1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era romano. </a:t>
            </a:r>
            <a:endParaRPr lang="it-IT" sz="3600" b="1" dirty="0" smtClean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lphaLcPeriod"/>
            </a:pPr>
            <a:r>
              <a:rPr lang="it-IT" sz="3600" b="1" spc="-15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era </a:t>
            </a:r>
            <a:r>
              <a:rPr lang="it-IT" sz="3600" b="1" spc="-15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legionario: faceva la guerra a pagamento, </a:t>
            </a:r>
            <a:endParaRPr lang="it-IT" sz="3600" b="1" spc="-150" dirty="0" smtClean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4013" lvl="0" algn="just">
              <a:lnSpc>
                <a:spcPct val="115000"/>
              </a:lnSpc>
              <a:spcAft>
                <a:spcPts val="0"/>
              </a:spcAft>
            </a:pPr>
            <a:r>
              <a:rPr lang="it-IT" sz="3600" b="1" spc="-15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eppure </a:t>
            </a:r>
            <a:r>
              <a:rPr lang="it-IT" sz="3600" b="1" spc="-15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Gesù NON gli dice che deve cambiare mestiere!!!</a:t>
            </a:r>
            <a:endParaRPr lang="it-IT" sz="3600" b="1" spc="-15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0" indent="-74295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lphaLcPeriod" startAt="3"/>
            </a:pPr>
            <a:r>
              <a:rPr lang="it-IT" sz="36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aveva sentito parlare di Gesù</a:t>
            </a:r>
            <a:endParaRPr lang="it-IT" sz="36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lphaLcPeriod" startAt="3"/>
            </a:pPr>
            <a:r>
              <a:rPr lang="it-IT" sz="3600" b="1" spc="-15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era molto religioso: aveva costruito la sinagoga – </a:t>
            </a:r>
            <a:r>
              <a:rPr lang="it-IT" sz="3600" b="1" spc="-150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Lc </a:t>
            </a:r>
            <a:r>
              <a:rPr lang="it-IT" sz="3600" b="1" spc="-150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7.4-5</a:t>
            </a:r>
            <a:endParaRPr lang="it-IT" sz="3600" b="1" spc="-150" dirty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lphaLcPeriod" startAt="3"/>
            </a:pPr>
            <a:r>
              <a:rPr lang="it-IT" sz="36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era umile: “io non sono degno”</a:t>
            </a:r>
            <a:endParaRPr lang="it-IT" sz="36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lphaLcPeriod" startAt="3"/>
            </a:pPr>
            <a:r>
              <a:rPr lang="it-IT" sz="36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t-IT" sz="3600" b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veva </a:t>
            </a:r>
            <a:r>
              <a:rPr lang="it-IT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it-IT" sz="3600" b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ede </a:t>
            </a:r>
            <a:r>
              <a:rPr lang="it-IT" sz="36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vera: </a:t>
            </a:r>
            <a:r>
              <a:rPr lang="it-IT" sz="36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credeva </a:t>
            </a:r>
            <a:r>
              <a:rPr lang="it-IT" sz="3600" b="1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veramente</a:t>
            </a:r>
            <a:r>
              <a:rPr lang="it-IT" sz="36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alla Parola di Gesù; voleva solo una parola!!!</a:t>
            </a:r>
            <a:endParaRPr lang="it-IT" sz="36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/>
          <a:srcRect l="8443" t="13921" b="16038"/>
          <a:stretch/>
        </p:blipFill>
        <p:spPr>
          <a:xfrm>
            <a:off x="9792929" y="0"/>
            <a:ext cx="2399072" cy="2846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91479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/>
          <a:srcRect l="19151" t="10577" r="21767" b="17582"/>
          <a:stretch/>
        </p:blipFill>
        <p:spPr>
          <a:xfrm>
            <a:off x="9999409" y="1172495"/>
            <a:ext cx="2192591" cy="2403987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-1" y="0"/>
            <a:ext cx="12192001" cy="68480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800"/>
              </a:spcBef>
              <a:spcAft>
                <a:spcPts val="0"/>
              </a:spcAft>
            </a:pPr>
            <a:r>
              <a:rPr lang="it-IT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Considerazioni: </a:t>
            </a:r>
            <a:r>
              <a:rPr lang="it-IT" sz="3600" b="1" spc="-150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potenza della </a:t>
            </a:r>
            <a:r>
              <a:rPr lang="it-IT" sz="3600" b="1" spc="-150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«Parola», simbolo di Gesù</a:t>
            </a:r>
            <a:endParaRPr lang="it-IT" sz="3600" b="1" spc="-150" dirty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</a:pPr>
            <a:r>
              <a:rPr lang="it-IT" sz="3600" b="1" spc="-15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cosa c’è voluto per creare la luce? </a:t>
            </a:r>
            <a:r>
              <a:rPr lang="it-IT" sz="3600" b="1" spc="-15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Una parola - </a:t>
            </a:r>
            <a:r>
              <a:rPr lang="it-IT" sz="3600" b="1" spc="-150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Gn</a:t>
            </a:r>
            <a:r>
              <a:rPr lang="it-IT" sz="3600" b="1" spc="-150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1.2-3; </a:t>
            </a:r>
          </a:p>
          <a:p>
            <a:pPr marL="354013" indent="-354013" algn="just">
              <a:spcBef>
                <a:spcPts val="3600"/>
              </a:spcBef>
              <a:buFont typeface="+mj-lt"/>
              <a:buAutoNum type="arabicPeriod"/>
            </a:pPr>
            <a:r>
              <a:rPr lang="it-IT" sz="3600" b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cosa </a:t>
            </a:r>
            <a:r>
              <a:rPr lang="it-IT" sz="36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c’è voluto per creare gli universi? </a:t>
            </a:r>
            <a:endParaRPr lang="it-IT" sz="3600" b="1" dirty="0" smtClean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algn="just"/>
            <a:r>
              <a:rPr lang="it-IT" sz="3600" b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Una parola. </a:t>
            </a:r>
            <a:r>
              <a:rPr lang="it-IT" sz="3600" b="1" spc="-150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Sal</a:t>
            </a:r>
            <a:r>
              <a:rPr lang="it-IT" sz="3600" b="1" spc="-150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600" b="1" spc="-150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33.9</a:t>
            </a:r>
            <a:endParaRPr lang="it-IT" sz="3600" b="1" spc="-150" dirty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Bef>
                <a:spcPts val="3000"/>
              </a:spcBef>
              <a:spcAft>
                <a:spcPts val="0"/>
              </a:spcAft>
              <a:buFont typeface="+mj-lt"/>
              <a:buAutoNum type="arabicPeriod"/>
            </a:pPr>
            <a:r>
              <a:rPr lang="it-IT" sz="3600" b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cosa </a:t>
            </a:r>
            <a:r>
              <a:rPr lang="it-IT" sz="36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c’è voluto per creare gli animali? </a:t>
            </a:r>
            <a:r>
              <a:rPr lang="it-IT" sz="3600" b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Una </a:t>
            </a:r>
            <a:r>
              <a:rPr lang="it-IT" sz="36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parola</a:t>
            </a:r>
            <a:endParaRPr lang="it-IT" sz="36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Bef>
                <a:spcPts val="3000"/>
              </a:spcBef>
              <a:spcAft>
                <a:spcPts val="0"/>
              </a:spcAft>
              <a:buFont typeface="+mj-lt"/>
              <a:buAutoNum type="arabicPeriod"/>
            </a:pPr>
            <a:r>
              <a:rPr lang="it-IT" sz="36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 la creazione di tutto c’è voluta una parola: solo l’uomo fu fatto con le mani!!!</a:t>
            </a:r>
            <a:endParaRPr lang="it-IT" sz="36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3000"/>
              </a:spcBef>
              <a:spcAft>
                <a:spcPts val="0"/>
              </a:spcAft>
            </a:pPr>
            <a:r>
              <a:rPr lang="it-IT" sz="36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Dio non ha bisogno di dire molte parole: </a:t>
            </a:r>
            <a:r>
              <a:rPr lang="it-IT" sz="36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 c’è la fede, </a:t>
            </a:r>
            <a:r>
              <a:rPr lang="it-IT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basta </a:t>
            </a:r>
            <a:r>
              <a:rPr lang="it-IT" sz="36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una </a:t>
            </a:r>
            <a:r>
              <a:rPr lang="it-IT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parola – basta la </a:t>
            </a:r>
            <a:r>
              <a:rPr lang="it-IT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«Parola»</a:t>
            </a:r>
            <a:r>
              <a:rPr lang="it-IT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-!</a:t>
            </a:r>
            <a:endParaRPr lang="it-IT" sz="36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ttangolo arrotondato 3"/>
          <p:cNvSpPr/>
          <p:nvPr/>
        </p:nvSpPr>
        <p:spPr>
          <a:xfrm>
            <a:off x="11385756" y="1343192"/>
            <a:ext cx="806244" cy="103129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133279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0"/>
            <a:ext cx="12192000" cy="6914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900"/>
              </a:lnSpc>
            </a:pPr>
            <a:r>
              <a:rPr lang="it-IT" sz="1900" b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 </a:t>
            </a:r>
            <a:r>
              <a:rPr lang="it-IT" sz="1900" b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it-IT" sz="1900" b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Mentre </a:t>
            </a:r>
            <a:r>
              <a:rPr lang="it-IT" sz="19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era seduto su un gradino, Giovanni osservò che tanta gente correva in una </a:t>
            </a:r>
            <a:r>
              <a:rPr lang="it-IT" sz="1900" b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direzione</a:t>
            </a:r>
            <a:r>
              <a:rPr lang="it-IT" sz="19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it-IT" sz="19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1900"/>
              </a:lnSpc>
            </a:pPr>
            <a:r>
              <a:rPr lang="it-IT" sz="1900" b="1" spc="-13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Incuriosito la seguì e si trovò in piazza dove tutti cercavano di leggere un manifesto… e poi parlottavano commentando…</a:t>
            </a:r>
            <a:endParaRPr lang="it-IT" sz="1900" b="1" spc="-13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1900"/>
              </a:lnSpc>
            </a:pPr>
            <a:r>
              <a:rPr lang="it-IT" sz="1900" b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Il </a:t>
            </a:r>
            <a:r>
              <a:rPr lang="it-IT" sz="19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manifesto </a:t>
            </a:r>
            <a:r>
              <a:rPr lang="it-IT" sz="1900" b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diceva</a:t>
            </a:r>
            <a:r>
              <a:rPr lang="it-IT" sz="19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«il capo dello stato fa un’offerta strepitosa come segue:</a:t>
            </a:r>
            <a:endParaRPr lang="it-IT" sz="1900" b="1" i="1" dirty="0" smtClean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300" lvl="2" indent="-342900" algn="just">
              <a:lnSpc>
                <a:spcPts val="1900"/>
              </a:lnSpc>
              <a:buFont typeface="Symbol" panose="05050102010706020507" pitchFamily="18" charset="2"/>
              <a:buChar char=""/>
            </a:pPr>
            <a:r>
              <a:rPr lang="it-IT" sz="19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 vestito con bottoni d’oro + l’assicurazione per ogni evenienza della vita</a:t>
            </a:r>
            <a:endParaRPr lang="it-IT" sz="1900" b="1" i="1" dirty="0" smtClean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300" lvl="2" indent="-342900" algn="just">
              <a:lnSpc>
                <a:spcPts val="1900"/>
              </a:lnSpc>
              <a:buFont typeface="Symbol" panose="05050102010706020507" pitchFamily="18" charset="2"/>
              <a:buChar char=""/>
            </a:pPr>
            <a:r>
              <a:rPr lang="it-IT" sz="19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garanzia per il soccorso immediato in ogni evenienza</a:t>
            </a:r>
            <a:endParaRPr lang="it-IT" sz="1900" b="1" i="1" dirty="0" smtClean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300" lvl="2" indent="-342900" algn="just">
              <a:lnSpc>
                <a:spcPts val="1900"/>
              </a:lnSpc>
              <a:buFont typeface="Symbol" panose="05050102010706020507" pitchFamily="18" charset="2"/>
              <a:buChar char=""/>
            </a:pPr>
            <a:r>
              <a:rPr lang="it-IT" sz="19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il mantenimento assicurato: casa, lavoro, ecc. + un futuro certo e tranquillo»</a:t>
            </a:r>
            <a:endParaRPr lang="it-IT" sz="1900" b="1" i="1" dirty="0" smtClean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1900"/>
              </a:lnSpc>
            </a:pPr>
            <a:r>
              <a:rPr lang="it-IT" sz="1900" b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Molti dicevano: </a:t>
            </a:r>
            <a:r>
              <a:rPr lang="it-IT" sz="19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“è una presa in giro” </a:t>
            </a:r>
            <a:r>
              <a:rPr lang="it-IT" sz="1900" b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Altri dicevano: </a:t>
            </a:r>
            <a:r>
              <a:rPr lang="it-IT" sz="19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“è una truffa”</a:t>
            </a:r>
            <a:endParaRPr lang="it-IT" sz="1900" b="1" i="1" dirty="0" smtClean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1900"/>
              </a:lnSpc>
            </a:pPr>
            <a:r>
              <a:rPr lang="it-IT" sz="1900" b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Altri </a:t>
            </a:r>
            <a:r>
              <a:rPr lang="it-IT" sz="19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ancora: </a:t>
            </a:r>
            <a:r>
              <a:rPr lang="it-IT" sz="1900" b="1" i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“ma può darsi anche che sia vero, è il capo dello stato!”</a:t>
            </a:r>
            <a:endParaRPr lang="it-IT" sz="1900" b="1" i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1900"/>
              </a:lnSpc>
            </a:pPr>
            <a:r>
              <a:rPr lang="it-IT" sz="1900" b="1" dirty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Il manifesto dettava anche le </a:t>
            </a:r>
            <a:r>
              <a:rPr lang="it-IT" sz="1900" b="1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condizioni per avere quelle cose:</a:t>
            </a:r>
            <a:endParaRPr lang="it-IT" sz="1900" b="1" dirty="0">
              <a:ln>
                <a:solidFill>
                  <a:sysClr val="windowText" lastClr="000000"/>
                </a:solidFill>
              </a:ln>
              <a:solidFill>
                <a:srgbClr val="0070C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ts val="1900"/>
              </a:lnSpc>
              <a:buFont typeface="+mj-lt"/>
              <a:buAutoNum type="arabicPeriod"/>
            </a:pPr>
            <a:r>
              <a:rPr lang="it-IT" sz="1900" b="1" dirty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andare nell’ufficio del presidente e spogliarsi</a:t>
            </a:r>
            <a:endParaRPr lang="it-IT" sz="1900" b="1" dirty="0">
              <a:ln>
                <a:solidFill>
                  <a:sysClr val="windowText" lastClr="000000"/>
                </a:solidFill>
              </a:ln>
              <a:solidFill>
                <a:srgbClr val="0070C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ts val="1900"/>
              </a:lnSpc>
              <a:buFont typeface="+mj-lt"/>
              <a:buAutoNum type="arabicPeriod"/>
            </a:pPr>
            <a:r>
              <a:rPr lang="it-IT" sz="1900" b="1" dirty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rinunciare a tutto quello che si ha fino a quel momento: soldi, casa, famiglia, ecc.</a:t>
            </a:r>
            <a:endParaRPr lang="it-IT" sz="1900" b="1" dirty="0">
              <a:ln>
                <a:solidFill>
                  <a:sysClr val="windowText" lastClr="000000"/>
                </a:solidFill>
              </a:ln>
              <a:solidFill>
                <a:srgbClr val="0070C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ts val="1900"/>
              </a:lnSpc>
              <a:buFont typeface="+mj-lt"/>
              <a:buAutoNum type="arabicPeriod"/>
            </a:pPr>
            <a:r>
              <a:rPr lang="it-IT" sz="1900" b="1" dirty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impegnarsi a osservare ogni dettaglio della legge</a:t>
            </a:r>
            <a:endParaRPr lang="it-IT" sz="1900" b="1" dirty="0">
              <a:ln>
                <a:solidFill>
                  <a:sysClr val="windowText" lastClr="000000"/>
                </a:solidFill>
              </a:ln>
              <a:solidFill>
                <a:srgbClr val="0070C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1900"/>
              </a:lnSpc>
            </a:pPr>
            <a:r>
              <a:rPr lang="it-IT" sz="19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 nuovo, la gente faceva commenti…</a:t>
            </a:r>
            <a:endParaRPr lang="it-IT" sz="19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algn="just">
              <a:lnSpc>
                <a:spcPts val="1900"/>
              </a:lnSpc>
            </a:pPr>
            <a:r>
              <a:rPr lang="it-IT" sz="1900" b="1" spc="-7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Molti dicevano: </a:t>
            </a:r>
            <a:r>
              <a:rPr lang="it-IT" sz="1900" b="1" i="1" spc="-7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“io non ci credo</a:t>
            </a:r>
            <a:r>
              <a:rPr lang="it-IT" sz="1900" b="1" i="1" spc="-7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it-IT" sz="1900" b="1" spc="-7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Altri </a:t>
            </a:r>
            <a:r>
              <a:rPr lang="it-IT" sz="1900" b="1" spc="-7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dicevano: </a:t>
            </a:r>
            <a:r>
              <a:rPr lang="it-IT" sz="1900" b="1" i="1" spc="-7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“bisogna vedere cosa chiederanno dopo!”</a:t>
            </a:r>
            <a:endParaRPr lang="it-IT" sz="1900" b="1" i="1" spc="-70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algn="just">
              <a:lnSpc>
                <a:spcPts val="1900"/>
              </a:lnSpc>
            </a:pPr>
            <a:r>
              <a:rPr lang="it-IT" sz="19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Altri ancora: </a:t>
            </a:r>
            <a:r>
              <a:rPr lang="it-IT" sz="1900" b="1" i="1" dirty="0">
                <a:ln>
                  <a:solidFill>
                    <a:sysClr val="windowText" lastClr="000000"/>
                  </a:solidFill>
                </a:ln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“io non mi fido</a:t>
            </a:r>
            <a:r>
              <a:rPr lang="it-IT" sz="1900" b="1" i="1" dirty="0" smtClean="0">
                <a:ln>
                  <a:solidFill>
                    <a:sysClr val="windowText" lastClr="000000"/>
                  </a:solidFill>
                </a:ln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it-IT" sz="1900" b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Altri </a:t>
            </a:r>
            <a:r>
              <a:rPr lang="it-IT" sz="19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ancora: </a:t>
            </a:r>
            <a:r>
              <a:rPr lang="it-IT" sz="1900" b="1" i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“e se poi si rimangiano la promessa?”</a:t>
            </a:r>
            <a:endParaRPr lang="it-IT" sz="1900" b="1" i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1900"/>
              </a:lnSpc>
            </a:pPr>
            <a:r>
              <a:rPr lang="it-IT" sz="1900" b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Mentre </a:t>
            </a:r>
            <a:r>
              <a:rPr lang="it-IT" sz="19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tutti parlottano, Giovanni va nell’ufficio</a:t>
            </a:r>
            <a:r>
              <a:rPr lang="it-IT" sz="1900" b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…: non </a:t>
            </a:r>
            <a:r>
              <a:rPr lang="it-IT" sz="19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c’è </a:t>
            </a:r>
            <a:r>
              <a:rPr lang="it-IT" sz="1900" b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nessuno e si </a:t>
            </a:r>
            <a:r>
              <a:rPr lang="it-IT" sz="19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spoglia…</a:t>
            </a:r>
            <a:endParaRPr lang="it-IT" sz="19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1900"/>
              </a:lnSpc>
            </a:pPr>
            <a:r>
              <a:rPr lang="it-IT" sz="19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Appena si toglie l’ultimo indumento, dal soffitto cade giù un vestito </a:t>
            </a:r>
            <a:r>
              <a:rPr lang="it-IT" sz="19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it-IT" sz="19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bottoni d’oro!</a:t>
            </a:r>
            <a:endParaRPr lang="it-IT" sz="19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1900"/>
              </a:lnSpc>
            </a:pPr>
            <a:r>
              <a:rPr lang="it-IT" sz="19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Giovanni lo indossa… e si sente ricco!</a:t>
            </a:r>
            <a:endParaRPr lang="it-IT" sz="19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1900"/>
              </a:lnSpc>
            </a:pPr>
            <a:r>
              <a:rPr lang="it-IT" sz="19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Poi cade sul pavimento </a:t>
            </a:r>
            <a:r>
              <a:rPr lang="it-IT" sz="19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 foglio con una penna: sono le condizioni che vanno firmate...</a:t>
            </a:r>
            <a:endParaRPr lang="it-IT" sz="19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1900"/>
              </a:lnSpc>
            </a:pPr>
            <a:r>
              <a:rPr lang="it-IT" sz="1900" b="1" i="1" dirty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“rinuncia </a:t>
            </a:r>
            <a:r>
              <a:rPr lang="it-IT" sz="19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tutto e </a:t>
            </a:r>
            <a:r>
              <a:rPr lang="it-IT" sz="1900" b="1" i="1" dirty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impegnati, altrimenti riprendi i tuoi vestiti e vattene”…</a:t>
            </a:r>
            <a:endParaRPr lang="it-IT" sz="1900" b="1" i="1" dirty="0">
              <a:ln>
                <a:solidFill>
                  <a:sysClr val="windowText" lastClr="000000"/>
                </a:solidFill>
              </a:ln>
              <a:solidFill>
                <a:srgbClr val="0070C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1900"/>
              </a:lnSpc>
            </a:pPr>
            <a:r>
              <a:rPr lang="it-IT" sz="19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Giovanni riflette e poi firma perché è già soddisfatto del vestito vero che indossa!</a:t>
            </a:r>
            <a:endParaRPr lang="it-IT" sz="19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1900"/>
              </a:lnSpc>
            </a:pPr>
            <a:r>
              <a:rPr lang="it-IT" sz="19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Appena firma si spalanca una porta </a:t>
            </a:r>
            <a:r>
              <a:rPr lang="it-IT" sz="19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it-IT" sz="19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 vede una grande festa.</a:t>
            </a:r>
            <a:endParaRPr lang="it-IT" sz="19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1900"/>
              </a:lnSpc>
            </a:pPr>
            <a:r>
              <a:rPr lang="it-IT" sz="19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Poi gli viene dichiarata la prima richiesta: </a:t>
            </a:r>
            <a:r>
              <a:rPr lang="it-IT" sz="1900" b="1" i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“vai fuori e invita gli altri mostrando il vestito”.</a:t>
            </a:r>
            <a:endParaRPr lang="it-IT" sz="1900" b="1" i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1900"/>
              </a:lnSpc>
            </a:pPr>
            <a:r>
              <a:rPr lang="it-IT" sz="19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Giovanni va fuori e invita tutti dicendo </a:t>
            </a:r>
            <a:r>
              <a:rPr lang="it-IT" sz="1900" b="1" i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“è tutto vero, venite</a:t>
            </a:r>
            <a:r>
              <a:rPr lang="it-IT" sz="19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!” </a:t>
            </a:r>
            <a:r>
              <a:rPr lang="it-IT" sz="1900" b="1" dirty="0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it-IT" sz="1900" b="1" dirty="0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Gli </a:t>
            </a:r>
            <a:r>
              <a:rPr lang="it-IT" sz="1900" b="1" dirty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altri lo vedono, ma non ci credono ugualmente e parlottano …</a:t>
            </a:r>
            <a:endParaRPr lang="it-IT" sz="1900" b="1" dirty="0">
              <a:ln>
                <a:solidFill>
                  <a:sysClr val="windowText" lastClr="000000"/>
                </a:solidFill>
              </a:ln>
              <a:solidFill>
                <a:srgbClr val="7030A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1900"/>
              </a:lnSpc>
            </a:pPr>
            <a:r>
              <a:rPr lang="it-IT" sz="1900" b="1" i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“Ci sarà qualche trucco di sotto, forse ti sei messo d’accordo per qualcosa”…</a:t>
            </a:r>
            <a:endParaRPr lang="it-IT" sz="1900" b="1" i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1900"/>
              </a:lnSpc>
            </a:pPr>
            <a:r>
              <a:rPr lang="it-IT" sz="19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Sono passati molti anni e tutto si è avverato, ma Giovanni parla inascoltato: il manifesto è sempre lì e Giovanni testimonia, ma </a:t>
            </a:r>
            <a:r>
              <a:rPr lang="it-IT" sz="19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gente resta incredula!</a:t>
            </a:r>
            <a:endParaRPr lang="it-IT" sz="19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83984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arrotondato 2"/>
          <p:cNvSpPr/>
          <p:nvPr/>
        </p:nvSpPr>
        <p:spPr>
          <a:xfrm>
            <a:off x="0" y="6312310"/>
            <a:ext cx="12192000" cy="545690"/>
          </a:xfrm>
          <a:prstGeom prst="roundRect">
            <a:avLst>
              <a:gd name="adj" fmla="val 500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Rettangolo 1"/>
          <p:cNvSpPr/>
          <p:nvPr/>
        </p:nvSpPr>
        <p:spPr>
          <a:xfrm>
            <a:off x="0" y="0"/>
            <a:ext cx="12192000" cy="6940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600"/>
              </a:lnSpc>
              <a:spcAft>
                <a:spcPts val="0"/>
              </a:spcAft>
            </a:pPr>
            <a:r>
              <a:rPr lang="it-IT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Riepilogo e conclusione</a:t>
            </a:r>
            <a:endParaRPr lang="it-IT" sz="3600" b="1" dirty="0" smtClean="0">
              <a:ln>
                <a:solidFill>
                  <a:sysClr val="windowText" lastClr="000000"/>
                </a:solidFill>
              </a:ln>
              <a:solidFill>
                <a:srgbClr val="0070C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3500"/>
              </a:lnSpc>
              <a:spcAft>
                <a:spcPts val="0"/>
              </a:spcAft>
            </a:pPr>
            <a:r>
              <a:rPr lang="it-IT" sz="3200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Gesù </a:t>
            </a:r>
            <a:r>
              <a:rPr lang="it-IT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fa il miracolo</a:t>
            </a:r>
            <a:r>
              <a:rPr lang="it-IT" sz="3200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, ma in più gli </a:t>
            </a:r>
            <a:r>
              <a:rPr lang="it-IT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salva anche </a:t>
            </a:r>
            <a:r>
              <a:rPr lang="it-IT" sz="3200" b="1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l’anima</a:t>
            </a:r>
            <a:endParaRPr lang="it-IT" sz="3200" b="1" dirty="0" smtClean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>
              <a:lnSpc>
                <a:spcPts val="3500"/>
              </a:lnSpc>
              <a:spcAft>
                <a:spcPts val="0"/>
              </a:spcAft>
            </a:pPr>
            <a:r>
              <a:rPr lang="it-IT" sz="3200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e </a:t>
            </a:r>
            <a:r>
              <a:rPr lang="it-IT" sz="3200" b="1" dirty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non gli chiede nemmeno di cambiare lavoro! </a:t>
            </a:r>
            <a:r>
              <a:rPr lang="it-IT" sz="3200" b="1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Lc 3.14</a:t>
            </a:r>
          </a:p>
          <a:p>
            <a:pPr marL="900113" lvl="1" indent="-442913" algn="just">
              <a:lnSpc>
                <a:spcPts val="3500"/>
              </a:lnSpc>
              <a:spcBef>
                <a:spcPts val="800"/>
              </a:spcBef>
              <a:buFont typeface="+mj-lt"/>
              <a:buAutoNum type="arabicPeriod"/>
            </a:pPr>
            <a:r>
              <a:rPr lang="it-IT" sz="3200" b="1" spc="-70" dirty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Il militare ha sentito parlare di Gesù e si è </a:t>
            </a:r>
            <a:r>
              <a:rPr lang="it-IT" sz="3200" b="1" spc="-70" dirty="0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interessato</a:t>
            </a:r>
            <a:r>
              <a:rPr lang="it-IT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</a:p>
          <a:p>
            <a:pPr marL="900113" lvl="1" indent="-442913" algn="just">
              <a:lnSpc>
                <a:spcPts val="3500"/>
              </a:lnSpc>
              <a:spcBef>
                <a:spcPts val="800"/>
              </a:spcBef>
              <a:buFont typeface="+mj-lt"/>
              <a:buAutoNum type="arabicPeriod"/>
            </a:pPr>
            <a:r>
              <a:rPr lang="it-IT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è andato da Gesù: Lo ha cercato, si è impegnato</a:t>
            </a:r>
          </a:p>
          <a:p>
            <a:pPr marL="900113" lvl="1" indent="-442913" algn="just">
              <a:lnSpc>
                <a:spcPts val="3500"/>
              </a:lnSpc>
              <a:spcBef>
                <a:spcPts val="800"/>
              </a:spcBef>
              <a:buFont typeface="+mj-lt"/>
              <a:buAutoNum type="arabicPeriod"/>
            </a:pPr>
            <a:r>
              <a:rPr lang="it-IT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ha </a:t>
            </a:r>
            <a:r>
              <a:rPr lang="it-IT" sz="3200" b="1" dirty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creduto convintamente in Gesù: non è stato superficiale o mediocre</a:t>
            </a:r>
          </a:p>
          <a:p>
            <a:pPr marL="900113" lvl="1" indent="-442913" algn="just">
              <a:lnSpc>
                <a:spcPts val="3500"/>
              </a:lnSpc>
              <a:spcBef>
                <a:spcPts val="800"/>
              </a:spcBef>
              <a:buFont typeface="+mj-lt"/>
              <a:buAutoNum type="arabicPeriod"/>
            </a:pPr>
            <a:r>
              <a:rPr lang="it-IT" sz="3200" b="1" spc="-120" dirty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ha chiesto l’intervento della </a:t>
            </a:r>
            <a:r>
              <a:rPr lang="it-IT" sz="3200" b="1" spc="-120" dirty="0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«Parola»: </a:t>
            </a:r>
            <a:r>
              <a:rPr lang="it-IT" sz="3200" b="1" spc="-120" dirty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non pretende di vedere!</a:t>
            </a:r>
          </a:p>
          <a:p>
            <a:pPr marL="900113" lvl="1" indent="-442913" algn="just">
              <a:lnSpc>
                <a:spcPts val="3500"/>
              </a:lnSpc>
              <a:spcBef>
                <a:spcPts val="800"/>
              </a:spcBef>
              <a:buFont typeface="+mj-lt"/>
              <a:buAutoNum type="arabicPeriod"/>
            </a:pPr>
            <a:r>
              <a:rPr lang="it-IT" sz="3200" b="1" dirty="0">
                <a:latin typeface="Arial" panose="020B0604020202020204" pitchFamily="34" charset="0"/>
                <a:ea typeface="Times New Roman" panose="02020603050405020304" pitchFamily="18" charset="0"/>
              </a:rPr>
              <a:t>Gesù gli dice </a:t>
            </a:r>
            <a:r>
              <a:rPr lang="it-IT" sz="32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“</a:t>
            </a:r>
            <a:r>
              <a:rPr lang="it-IT" sz="3200" b="1" i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come hai creduto, </a:t>
            </a:r>
            <a:r>
              <a:rPr lang="it-IT" sz="3200" b="1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sìati</a:t>
            </a:r>
            <a:r>
              <a:rPr lang="it-IT" sz="32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it-IT" sz="3200" b="1" i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fatto</a:t>
            </a:r>
            <a:r>
              <a:rPr lang="it-IT" sz="32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”</a:t>
            </a:r>
          </a:p>
          <a:p>
            <a:pPr algn="just">
              <a:lnSpc>
                <a:spcPts val="3500"/>
              </a:lnSpc>
              <a:spcAft>
                <a:spcPts val="0"/>
              </a:spcAft>
            </a:pPr>
            <a:r>
              <a:rPr lang="it-IT" sz="3200" b="1" dirty="0">
                <a:latin typeface="Arial" panose="020B0604020202020204" pitchFamily="34" charset="0"/>
                <a:ea typeface="Times New Roman" panose="02020603050405020304" pitchFamily="18" charset="0"/>
              </a:rPr>
              <a:t>Gesù dice una parola a ciascuno di noi, ma aspetta…</a:t>
            </a:r>
          </a:p>
          <a:p>
            <a:pPr marL="1076325" lvl="0" indent="-342900" algn="just">
              <a:lnSpc>
                <a:spcPts val="35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it-IT" sz="32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aspetta la nostra </a:t>
            </a:r>
            <a:r>
              <a:rPr lang="it-IT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fede e aspetta </a:t>
            </a:r>
            <a:r>
              <a:rPr lang="it-IT" sz="32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la nostra ricerca</a:t>
            </a:r>
          </a:p>
          <a:p>
            <a:pPr marL="1076325" lvl="0" indent="-342900" algn="just">
              <a:lnSpc>
                <a:spcPts val="35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it-IT" sz="32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aspetta la nostra </a:t>
            </a:r>
            <a:r>
              <a:rPr lang="it-IT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richiesta e aspetta </a:t>
            </a:r>
            <a:r>
              <a:rPr lang="it-IT" sz="32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il nostro </a:t>
            </a:r>
            <a:r>
              <a:rPr lang="it-IT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impegno desideroso di ubbidirlo</a:t>
            </a:r>
            <a:endParaRPr lang="it-IT" sz="32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lnSpc>
                <a:spcPts val="3500"/>
              </a:lnSpc>
              <a:spcBef>
                <a:spcPts val="300"/>
              </a:spcBef>
            </a:pPr>
            <a:r>
              <a:rPr lang="it-IT" sz="3200" b="1" spc="100" dirty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Gesù fa con ciascuno di noi secondo la nostra fede, </a:t>
            </a:r>
            <a:r>
              <a:rPr lang="it-IT" sz="3200" b="1" spc="100" dirty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come </a:t>
            </a:r>
            <a:r>
              <a:rPr lang="it-IT" sz="3200" b="1" spc="100" dirty="0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credi!  </a:t>
            </a:r>
            <a:r>
              <a:rPr lang="it-IT" sz="3600" b="1" spc="100" dirty="0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600" b="1" i="1" u="sng" spc="-15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endParaRPr lang="it-IT" sz="3600" b="1" i="1" u="sng" spc="-150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1026" name="Picture 2" descr="https://webgrafica.mrwebmaster.it/store/gif-animate/simboli/punto-esclamativo/gif-animate-punto-esclamativo_5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6761" y="1"/>
            <a:ext cx="865239" cy="2419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303353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720</Words>
  <Application>Microsoft Office PowerPoint</Application>
  <PresentationFormat>Widescreen</PresentationFormat>
  <Paragraphs>56</Paragraphs>
  <Slides>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13" baseType="lpstr">
      <vt:lpstr>Arial</vt:lpstr>
      <vt:lpstr>Arial Black</vt:lpstr>
      <vt:lpstr>Calibri</vt:lpstr>
      <vt:lpstr>Calibri Light</vt:lpstr>
      <vt:lpstr>Symbol</vt:lpstr>
      <vt:lpstr>Times New Roman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Domenico Caramia</dc:creator>
  <cp:lastModifiedBy>Domenico Caramia</cp:lastModifiedBy>
  <cp:revision>25</cp:revision>
  <dcterms:created xsi:type="dcterms:W3CDTF">2019-04-15T02:41:57Z</dcterms:created>
  <dcterms:modified xsi:type="dcterms:W3CDTF">2019-09-15T10:01:22Z</dcterms:modified>
</cp:coreProperties>
</file>